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 Extra Bold" panose="020B0604020202020204" charset="0"/>
      <p:regular r:id="rId24"/>
    </p:embeddedFont>
    <p:embeddedFont>
      <p:font typeface="Poppins" panose="020B0604020202020204" charset="0"/>
      <p:regular r:id="rId25"/>
    </p:embeddedFont>
    <p:embeddedFont>
      <p:font typeface="Poppi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-1578989" y="8564674"/>
            <a:ext cx="3035119" cy="321022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63503" y="6488894"/>
            <a:ext cx="7366063" cy="501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 dirty="0">
                <a:solidFill>
                  <a:srgbClr val="051D40"/>
                </a:solidFill>
                <a:latin typeface="Poppins"/>
              </a:rPr>
              <a:t>By: Cynthia Dalmas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61" b="-3261"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9677038" y="3430971"/>
            <a:ext cx="7010761" cy="4616266"/>
          </a:xfrm>
          <a:custGeom>
            <a:avLst/>
            <a:gdLst/>
            <a:ahLst/>
            <a:cxnLst/>
            <a:rect l="l" t="t" r="r" b="b"/>
            <a:pathLst>
              <a:path w="6678961" h="4616266">
                <a:moveTo>
                  <a:pt x="0" y="0"/>
                </a:moveTo>
                <a:lnTo>
                  <a:pt x="6678961" y="0"/>
                </a:lnTo>
                <a:lnTo>
                  <a:pt x="6678961" y="4616266"/>
                </a:lnTo>
                <a:lnTo>
                  <a:pt x="0" y="4616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71" t="-31728" b="-46469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66816" y="3589156"/>
            <a:ext cx="8290578" cy="233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2"/>
              </a:lnSpc>
              <a:spcBef>
                <a:spcPct val="0"/>
              </a:spcBef>
            </a:pPr>
            <a:r>
              <a:rPr lang="en-US" sz="4451" dirty="0">
                <a:solidFill>
                  <a:srgbClr val="051D40"/>
                </a:solidFill>
                <a:latin typeface="Open Sans Extra Bold"/>
              </a:rPr>
              <a:t>MACHINE LEARNING ALGORITHMS TO PREDICT CUSTOMER CHURN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191000" y="221398"/>
            <a:ext cx="9677399" cy="829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41"/>
              </a:lnSpc>
              <a:spcBef>
                <a:spcPct val="0"/>
              </a:spcBef>
            </a:pPr>
            <a:r>
              <a:rPr lang="en-US" sz="4886" spc="-97" dirty="0">
                <a:solidFill>
                  <a:srgbClr val="5B98BA"/>
                </a:solidFill>
                <a:latin typeface="Poppins Bold"/>
              </a:rPr>
              <a:t>SYRIA TEL COMPANY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0406" y="1742786"/>
            <a:ext cx="8303429" cy="5680658"/>
          </a:xfrm>
          <a:custGeom>
            <a:avLst/>
            <a:gdLst/>
            <a:ahLst/>
            <a:cxnLst/>
            <a:rect l="l" t="t" r="r" b="b"/>
            <a:pathLst>
              <a:path w="8303429" h="5680658">
                <a:moveTo>
                  <a:pt x="0" y="0"/>
                </a:moveTo>
                <a:lnTo>
                  <a:pt x="8303429" y="0"/>
                </a:lnTo>
                <a:lnTo>
                  <a:pt x="8303429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1742786"/>
            <a:ext cx="8115300" cy="5596600"/>
          </a:xfrm>
          <a:custGeom>
            <a:avLst/>
            <a:gdLst/>
            <a:ahLst/>
            <a:cxnLst/>
            <a:rect l="l" t="t" r="r" b="b"/>
            <a:pathLst>
              <a:path w="8115300" h="5596600">
                <a:moveTo>
                  <a:pt x="0" y="0"/>
                </a:moveTo>
                <a:lnTo>
                  <a:pt x="8115300" y="0"/>
                </a:lnTo>
                <a:lnTo>
                  <a:pt x="8115300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33" b="-153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00406" y="581979"/>
            <a:ext cx="16979115" cy="78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66"/>
              </a:lnSpc>
              <a:spcBef>
                <a:spcPct val="0"/>
              </a:spcBef>
            </a:pPr>
            <a:r>
              <a:rPr lang="en-US" sz="4618">
                <a:solidFill>
                  <a:srgbClr val="051D40"/>
                </a:solidFill>
                <a:latin typeface="Open Sans Extra Bold"/>
              </a:rPr>
              <a:t>EXPLORING CALLS, TALK TIME MINUTES VS CHARGES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8598" y="7695344"/>
            <a:ext cx="7111038" cy="71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8"/>
              </a:lnSpc>
            </a:pPr>
            <a:r>
              <a:rPr lang="en-US" sz="1991" spc="-39">
                <a:solidFill>
                  <a:srgbClr val="000000"/>
                </a:solidFill>
                <a:latin typeface="Poppins Bold"/>
              </a:rPr>
              <a:t>Fig 1:The Scatter plot Indicates low or no relationship between calls and charges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8598" y="8547985"/>
            <a:ext cx="7111038" cy="71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8"/>
              </a:lnSpc>
            </a:pPr>
            <a:r>
              <a:rPr lang="en-US" sz="1991" spc="-39">
                <a:solidFill>
                  <a:srgbClr val="000000"/>
                </a:solidFill>
                <a:latin typeface="Poppins Bold"/>
              </a:rPr>
              <a:t>Fig 2:The Scatter  plot,Indicates a perfect relationship between Minutes and  Charges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46131" y="7695344"/>
            <a:ext cx="7613169" cy="106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8"/>
              </a:lnSpc>
            </a:pPr>
            <a:r>
              <a:rPr lang="en-US" sz="1991" spc="-39">
                <a:solidFill>
                  <a:srgbClr val="000000"/>
                </a:solidFill>
                <a:latin typeface="Poppins Bold"/>
              </a:rPr>
              <a:t>Fig 3:The Histogram Indicates that most customer who left the company had contacted customer service more that once.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4535" y="1629367"/>
            <a:ext cx="6741107" cy="4385314"/>
          </a:xfrm>
          <a:custGeom>
            <a:avLst/>
            <a:gdLst/>
            <a:ahLst/>
            <a:cxnLst/>
            <a:rect l="l" t="t" r="r" b="b"/>
            <a:pathLst>
              <a:path w="6741107" h="5666438">
                <a:moveTo>
                  <a:pt x="0" y="0"/>
                </a:moveTo>
                <a:lnTo>
                  <a:pt x="6741107" y="0"/>
                </a:lnTo>
                <a:lnTo>
                  <a:pt x="6741107" y="5666437"/>
                </a:lnTo>
                <a:lnTo>
                  <a:pt x="0" y="5666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9620" y="1629367"/>
            <a:ext cx="10594916" cy="4385314"/>
          </a:xfrm>
          <a:custGeom>
            <a:avLst/>
            <a:gdLst/>
            <a:ahLst/>
            <a:cxnLst/>
            <a:rect l="l" t="t" r="r" b="b"/>
            <a:pathLst>
              <a:path w="10594916" h="4385314">
                <a:moveTo>
                  <a:pt x="0" y="0"/>
                </a:moveTo>
                <a:lnTo>
                  <a:pt x="10594915" y="0"/>
                </a:lnTo>
                <a:lnTo>
                  <a:pt x="10594915" y="4385313"/>
                </a:lnTo>
                <a:lnTo>
                  <a:pt x="0" y="4385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5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70175"/>
            <a:ext cx="18288000" cy="79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000000"/>
                </a:solidFill>
                <a:latin typeface="Open Sans Extra Bold"/>
              </a:rPr>
              <a:t>EXPLORING STATES WRT CHURNING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9620" y="6532323"/>
            <a:ext cx="9104042" cy="76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191" spc="-43">
                <a:solidFill>
                  <a:srgbClr val="000000"/>
                </a:solidFill>
                <a:latin typeface="Poppins Bold"/>
              </a:rPr>
              <a:t>Fig.1 The boxplots indicates that Customers from area codes 510 &amp; 415 showed high chances of churning.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9620" y="7810154"/>
            <a:ext cx="15308807" cy="114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191" spc="-43">
                <a:solidFill>
                  <a:srgbClr val="000000"/>
                </a:solidFill>
                <a:latin typeface="Poppins Bold"/>
              </a:rPr>
              <a:t>Fig.2. The Histogram  indicates that WV, MN, NY,AL,WI,OH,OR,WY,VA and CT are amongest the top ten states that telecom services were commonly used.</a:t>
            </a:r>
          </a:p>
          <a:p>
            <a:pPr algn="l">
              <a:lnSpc>
                <a:spcPts val="3068"/>
              </a:lnSpc>
            </a:pPr>
            <a:endParaRPr lang="en-US" sz="2191" spc="-43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98232"/>
            <a:ext cx="7873837" cy="5596600"/>
          </a:xfrm>
          <a:custGeom>
            <a:avLst/>
            <a:gdLst/>
            <a:ahLst/>
            <a:cxnLst/>
            <a:rect l="l" t="t" r="r" b="b"/>
            <a:pathLst>
              <a:path w="7873837" h="5596600">
                <a:moveTo>
                  <a:pt x="0" y="0"/>
                </a:moveTo>
                <a:lnTo>
                  <a:pt x="7873837" y="0"/>
                </a:lnTo>
                <a:lnTo>
                  <a:pt x="7873837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60650"/>
            <a:ext cx="18288000" cy="92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3"/>
              </a:lnSpc>
              <a:spcBef>
                <a:spcPct val="0"/>
              </a:spcBef>
            </a:pPr>
            <a:r>
              <a:rPr lang="en-US" sz="5480">
                <a:solidFill>
                  <a:srgbClr val="000000"/>
                </a:solidFill>
                <a:latin typeface="Open Sans Extra Bold"/>
              </a:rPr>
              <a:t>HYPOTHESIS TESTING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4819" y="6861507"/>
            <a:ext cx="13926642" cy="124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365">
                <a:solidFill>
                  <a:srgbClr val="000000"/>
                </a:solidFill>
                <a:latin typeface="Open Sans Extra Bold"/>
              </a:rPr>
              <a:t>Hypotheses:</a:t>
            </a:r>
          </a:p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365">
                <a:solidFill>
                  <a:srgbClr val="000000"/>
                </a:solidFill>
                <a:latin typeface="Open Sans Extra Bold"/>
                <a:ea typeface="Open Sans Extra Bold"/>
              </a:rPr>
              <a:t>𝐻0 : Having an international plan has no affect on whether a customer would churn or not</a:t>
            </a:r>
          </a:p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365">
                <a:solidFill>
                  <a:srgbClr val="000000"/>
                </a:solidFill>
                <a:latin typeface="Open Sans Extra Bold"/>
                <a:ea typeface="Open Sans Extra Bold"/>
              </a:rPr>
              <a:t>𝐻𝐴 : Having an international plan has an affect on whether a customer would churn or not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819" y="8371139"/>
            <a:ext cx="953119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Extra Bold"/>
              </a:rPr>
              <a:t>TtestResult(statistic=inf, pvalue=0.0, df=1.0)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626" y="8910955"/>
            <a:ext cx="18233374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Open Sans Extra Bold"/>
              </a:rPr>
              <a:t>The p-value is less than the significance level 5%,, we can conclude that it is statistically significant that having an international plan has an affect on whether a customer would churn or not.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160650"/>
            <a:ext cx="18288000" cy="92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3"/>
              </a:lnSpc>
              <a:spcBef>
                <a:spcPct val="0"/>
              </a:spcBef>
            </a:pPr>
            <a:r>
              <a:rPr lang="en-US" sz="5480">
                <a:solidFill>
                  <a:srgbClr val="000000"/>
                </a:solidFill>
                <a:latin typeface="Open Sans Extra Bold"/>
              </a:rPr>
              <a:t>CORRELATION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06610" y="2527575"/>
            <a:ext cx="8241088" cy="196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Open Sans Extra Bold"/>
              </a:rPr>
              <a:t>The correlation heatmap plot shows a negative or no relationship among the variables, which is a good thing as we do not want multicollinearity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06610" y="5932332"/>
            <a:ext cx="8241088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Open Sans Extra Bold"/>
              </a:rPr>
              <a:t>There is a perfect correlation between Total charges and total minutes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1C8D7C-13AA-4D5C-93D1-897C8FB08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5900"/>
            <a:ext cx="8820150" cy="802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160650"/>
            <a:ext cx="18288000" cy="89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3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Open Sans Extra Bold"/>
              </a:rPr>
              <a:t>ANALYZING THE CONFUSION MATRIX OF XGBOOST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83215" y="4381500"/>
            <a:ext cx="9132085" cy="243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6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 Extra Bold"/>
              </a:rPr>
              <a:t>From this confusion matrix  the model correctly predicts many true negatives.-677</a:t>
            </a:r>
          </a:p>
          <a:p>
            <a:pPr algn="just">
              <a:lnSpc>
                <a:spcPts val="3186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 Extra Bold"/>
              </a:rPr>
              <a:t>It appears slightly more likely to predict a false negative than a false positive.</a:t>
            </a:r>
          </a:p>
          <a:p>
            <a:pPr algn="just">
              <a:lnSpc>
                <a:spcPts val="3186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 Extra Bold"/>
              </a:rPr>
              <a:t>The XGBOOST model also predicts lesser false positive -33 which shows that its a good model.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63000" y="2324100"/>
            <a:ext cx="9132085" cy="145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 Extra Bold"/>
              </a:rPr>
              <a:t>The upper-left quadrant displays the number of true negatives.-677</a:t>
            </a:r>
          </a:p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 Extra Bold"/>
              </a:rPr>
              <a:t> The bottom-left quadrant displays the number of false negatives.-42</a:t>
            </a:r>
          </a:p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 Extra Bold"/>
              </a:rPr>
              <a:t> The upper-right quadrant displays the number of false positives-36</a:t>
            </a:r>
          </a:p>
          <a:p>
            <a:pPr algn="l">
              <a:lnSpc>
                <a:spcPts val="291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 Extra Bold"/>
              </a:rPr>
              <a:t> The bottom-right quadrant displays the number of true positives.-79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3070E5-ACCE-4BDC-B1FC-C736E607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5543"/>
            <a:ext cx="8534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9169" y="1012190"/>
            <a:ext cx="6134100" cy="7546156"/>
            <a:chOff x="0" y="0"/>
            <a:chExt cx="2106826" cy="2113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6826" cy="2113092"/>
            </a:xfrm>
            <a:custGeom>
              <a:avLst/>
              <a:gdLst/>
              <a:ahLst/>
              <a:cxnLst/>
              <a:rect l="l" t="t" r="r" b="b"/>
              <a:pathLst>
                <a:path w="2106826" h="2113092">
                  <a:moveTo>
                    <a:pt x="0" y="0"/>
                  </a:moveTo>
                  <a:lnTo>
                    <a:pt x="2106826" y="0"/>
                  </a:lnTo>
                  <a:lnTo>
                    <a:pt x="2106826" y="2113092"/>
                  </a:lnTo>
                  <a:lnTo>
                    <a:pt x="0" y="2113092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6826" cy="2151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8600" y="8731927"/>
            <a:ext cx="7523780" cy="428991"/>
            <a:chOff x="0" y="0"/>
            <a:chExt cx="2106826" cy="1201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06826" cy="120127"/>
            </a:xfrm>
            <a:custGeom>
              <a:avLst/>
              <a:gdLst/>
              <a:ahLst/>
              <a:cxnLst/>
              <a:rect l="l" t="t" r="r" b="b"/>
              <a:pathLst>
                <a:path w="2106826" h="120127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45DA0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42108" y="1383644"/>
            <a:ext cx="2370352" cy="43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3"/>
              </a:lnSpc>
              <a:spcBef>
                <a:spcPct val="0"/>
              </a:spcBef>
            </a:pPr>
            <a:r>
              <a:rPr lang="en-US" sz="2800" spc="-50" dirty="0">
                <a:solidFill>
                  <a:srgbClr val="FDFDFD"/>
                </a:solidFill>
                <a:latin typeface="Poppins Bold"/>
              </a:rPr>
              <a:t>ACCURACY</a:t>
            </a:r>
            <a:endParaRPr lang="en-US" sz="2530" spc="-50" dirty="0">
              <a:solidFill>
                <a:srgbClr val="FDFDFD"/>
              </a:solidFill>
              <a:latin typeface="Poppi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8619" y="1875970"/>
            <a:ext cx="2370352" cy="93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400" dirty="0">
                <a:solidFill>
                  <a:srgbClr val="FDFDFD"/>
                </a:solidFill>
                <a:latin typeface="Open Sans Extra Bold"/>
              </a:rPr>
              <a:t>91</a:t>
            </a:r>
            <a:r>
              <a:rPr lang="en-US" sz="4400" dirty="0">
                <a:solidFill>
                  <a:srgbClr val="FDFDFD"/>
                </a:solidFill>
                <a:latin typeface="Open Sans Extra Bold"/>
              </a:rPr>
              <a:t>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24432" y="1380152"/>
            <a:ext cx="2370352" cy="46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83"/>
              </a:lnSpc>
              <a:spcBef>
                <a:spcPct val="0"/>
              </a:spcBef>
            </a:pPr>
            <a:r>
              <a:rPr lang="en-US" sz="2800" u="none" strike="noStrike" spc="-52" dirty="0">
                <a:solidFill>
                  <a:srgbClr val="FDFDFD"/>
                </a:solidFill>
                <a:latin typeface="Poppins Bold"/>
              </a:rPr>
              <a:t>PRECISION</a:t>
            </a:r>
            <a:endParaRPr lang="en-US" sz="2630" u="none" strike="noStrike" spc="-52" dirty="0">
              <a:solidFill>
                <a:srgbClr val="FDFDFD"/>
              </a:solidFill>
              <a:latin typeface="Poppi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56621" y="1846725"/>
            <a:ext cx="2370352" cy="9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400" dirty="0">
                <a:solidFill>
                  <a:srgbClr val="FDFDFD"/>
                </a:solidFill>
                <a:latin typeface="Open Sans Extra Bold"/>
              </a:rPr>
              <a:t>94</a:t>
            </a:r>
            <a:r>
              <a:rPr lang="en-US" sz="5644" dirty="0">
                <a:solidFill>
                  <a:srgbClr val="FDFDFD"/>
                </a:solidFill>
                <a:latin typeface="Open Sans Extra Bold"/>
              </a:rPr>
              <a:t>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2786" y="3207921"/>
            <a:ext cx="2370352" cy="50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63"/>
              </a:lnSpc>
              <a:spcBef>
                <a:spcPct val="0"/>
              </a:spcBef>
            </a:pPr>
            <a:r>
              <a:rPr lang="en-US" sz="3200" spc="-56" dirty="0">
                <a:solidFill>
                  <a:srgbClr val="FDFDFD"/>
                </a:solidFill>
                <a:latin typeface="Poppins Bold"/>
              </a:rPr>
              <a:t>RECALL</a:t>
            </a:r>
            <a:endParaRPr lang="en-US" sz="2830" spc="-56" dirty="0">
              <a:solidFill>
                <a:srgbClr val="FDFDFD"/>
              </a:solidFill>
              <a:latin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80015" y="3824818"/>
            <a:ext cx="2370352" cy="93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400" dirty="0">
                <a:solidFill>
                  <a:srgbClr val="FDFDFD"/>
                </a:solidFill>
                <a:latin typeface="Open Sans Extra Bold"/>
              </a:rPr>
              <a:t>95</a:t>
            </a:r>
            <a:r>
              <a:rPr lang="en-US" sz="4800" dirty="0">
                <a:solidFill>
                  <a:srgbClr val="FDFDFD"/>
                </a:solidFill>
                <a:latin typeface="Open Sans Extra Bold"/>
              </a:rPr>
              <a:t>%</a:t>
            </a:r>
            <a:endParaRPr lang="en-US" sz="4800" u="none" strike="noStrike" dirty="0">
              <a:solidFill>
                <a:srgbClr val="FDFDFD"/>
              </a:solidFill>
              <a:latin typeface="Open Sans Extra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54168" y="3240941"/>
            <a:ext cx="2370352" cy="44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3"/>
              </a:lnSpc>
              <a:spcBef>
                <a:spcPct val="0"/>
              </a:spcBef>
            </a:pPr>
            <a:r>
              <a:rPr lang="en-US" sz="2800" spc="-48" dirty="0">
                <a:solidFill>
                  <a:srgbClr val="FDFDFD"/>
                </a:solidFill>
                <a:latin typeface="Poppins Bold"/>
              </a:rPr>
              <a:t>F1-SCORE</a:t>
            </a:r>
            <a:endParaRPr lang="en-US" sz="2430" spc="-48" dirty="0">
              <a:solidFill>
                <a:srgbClr val="FDFDFD"/>
              </a:solidFill>
              <a:latin typeface="Poppi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388543" y="3677149"/>
            <a:ext cx="2370352" cy="93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02"/>
              </a:lnSpc>
              <a:spcBef>
                <a:spcPct val="0"/>
              </a:spcBef>
            </a:pPr>
            <a:r>
              <a:rPr lang="en-US" sz="5400" dirty="0">
                <a:solidFill>
                  <a:srgbClr val="FDFDFD"/>
                </a:solidFill>
                <a:latin typeface="Open Sans Extra Bold"/>
              </a:rPr>
              <a:t>95</a:t>
            </a:r>
            <a:r>
              <a:rPr lang="en-US" sz="4800" dirty="0">
                <a:solidFill>
                  <a:srgbClr val="FDFDFD"/>
                </a:solidFill>
                <a:latin typeface="Open Sans Extra Bold"/>
              </a:rPr>
              <a:t>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91589"/>
            <a:ext cx="18288000" cy="9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33"/>
              </a:lnSpc>
              <a:spcBef>
                <a:spcPct val="0"/>
              </a:spcBef>
            </a:pPr>
            <a:r>
              <a:rPr lang="en-US" sz="5380" dirty="0">
                <a:solidFill>
                  <a:srgbClr val="000000"/>
                </a:solidFill>
                <a:latin typeface="Open Sans Extra Bold"/>
              </a:rPr>
              <a:t>XG-BOOST CLASSIFICATION METRICS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2398" y="9334500"/>
            <a:ext cx="12786576" cy="774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191" spc="-43" dirty="0">
                <a:solidFill>
                  <a:srgbClr val="000000"/>
                </a:solidFill>
                <a:latin typeface="Poppins Bold"/>
              </a:rPr>
              <a:t>With an accuracy of 91% after tuning the XGBOOST model. We therefore conclude that XGBOOST is the perfect model for this classification problem.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01C27E-1E16-4F75-94B7-EC057CC7B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249" y="1049710"/>
            <a:ext cx="9735520" cy="768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-236439"/>
            <a:ext cx="11622449" cy="227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560"/>
              </a:lnSpc>
              <a:spcBef>
                <a:spcPct val="0"/>
              </a:spcBef>
            </a:pPr>
            <a:r>
              <a:rPr lang="en-US" sz="13257">
                <a:solidFill>
                  <a:srgbClr val="FFFFFF"/>
                </a:solidFill>
                <a:latin typeface="Open Sans Extra Bold"/>
              </a:rPr>
              <a:t>FINDINGS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2603" y="2401992"/>
            <a:ext cx="17395149" cy="541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0647" lvl="1" indent="-550324" algn="l">
              <a:lnSpc>
                <a:spcPts val="7137"/>
              </a:lnSpc>
              <a:spcBef>
                <a:spcPct val="0"/>
              </a:spcBef>
              <a:buFont typeface="Arial"/>
              <a:buChar char="•"/>
            </a:pPr>
            <a:r>
              <a:rPr lang="en-US" sz="5097" spc="-101" dirty="0">
                <a:solidFill>
                  <a:srgbClr val="FDFDFD"/>
                </a:solidFill>
                <a:latin typeface="Poppins"/>
              </a:rPr>
              <a:t>XGBOOST </a:t>
            </a:r>
            <a:r>
              <a:rPr lang="en-US" sz="5097" u="none" strike="noStrike" spc="-101" dirty="0">
                <a:solidFill>
                  <a:srgbClr val="FDFDFD"/>
                </a:solidFill>
                <a:latin typeface="Poppins"/>
              </a:rPr>
              <a:t>model was the best to predict churning among customers in this classification problem.</a:t>
            </a:r>
          </a:p>
          <a:p>
            <a:pPr marL="1100647" lvl="1" indent="-550324" algn="l">
              <a:lnSpc>
                <a:spcPts val="7137"/>
              </a:lnSpc>
              <a:spcBef>
                <a:spcPct val="0"/>
              </a:spcBef>
              <a:buFont typeface="Arial"/>
              <a:buChar char="•"/>
            </a:pPr>
            <a:r>
              <a:rPr lang="en-US" sz="5097" u="none" strike="noStrike" spc="-101" dirty="0">
                <a:solidFill>
                  <a:srgbClr val="FDFDFD"/>
                </a:solidFill>
                <a:latin typeface="Poppins"/>
              </a:rPr>
              <a:t>The classification metrics of the model were: Accuracy-91%,Precision-94%, Recall-95% and F1-Score-95%.</a:t>
            </a:r>
          </a:p>
          <a:p>
            <a:pPr marL="0" lvl="0" indent="0" algn="l">
              <a:lnSpc>
                <a:spcPts val="7137"/>
              </a:lnSpc>
              <a:spcBef>
                <a:spcPct val="0"/>
              </a:spcBef>
            </a:pPr>
            <a:endParaRPr lang="en-US" sz="5097" u="none" strike="noStrike" spc="-101" dirty="0">
              <a:solidFill>
                <a:srgbClr val="FDFDFD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06781" y="1193033"/>
            <a:ext cx="7274437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</a:rPr>
              <a:t>RECOMMENDATIONS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0191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Aaron Loeb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0191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CEO &amp; Founder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57503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Alfredo Torres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57503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Project manager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23789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CEO &amp; Founder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90076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Daniel Gallego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90076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IT Expert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54134" y="6962323"/>
            <a:ext cx="2641447" cy="37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7" spc="39">
                <a:solidFill>
                  <a:srgbClr val="FDFDFD"/>
                </a:solidFill>
                <a:latin typeface="Poppins Bold"/>
              </a:rPr>
              <a:t>Olivia Wilson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54134" y="7333651"/>
            <a:ext cx="2641447" cy="28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</a:rPr>
              <a:t>Marketing Head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766494" y="-816076"/>
            <a:ext cx="21820987" cy="1762900"/>
            <a:chOff x="0" y="0"/>
            <a:chExt cx="6110362" cy="4936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0898" y="2004552"/>
            <a:ext cx="17806204" cy="61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821" lvl="1" indent="-293411" algn="l">
              <a:lnSpc>
                <a:spcPts val="3805"/>
              </a:lnSpc>
              <a:buFont typeface="Arial"/>
              <a:buChar char="•"/>
            </a:pPr>
            <a:r>
              <a:rPr lang="en-US" sz="2718">
                <a:solidFill>
                  <a:srgbClr val="000000"/>
                </a:solidFill>
                <a:latin typeface="Open Sans Extra Bold"/>
              </a:rPr>
              <a:t>I would recommend that Syria Tel Company should use large datasets to test the performance of the model.</a:t>
            </a:r>
          </a:p>
          <a:p>
            <a:pPr marL="586821" lvl="1" indent="-293411" algn="l">
              <a:lnSpc>
                <a:spcPts val="3805"/>
              </a:lnSpc>
              <a:buFont typeface="Arial"/>
              <a:buChar char="•"/>
            </a:pPr>
            <a:r>
              <a:rPr lang="en-US" sz="2718">
                <a:solidFill>
                  <a:srgbClr val="000000"/>
                </a:solidFill>
                <a:latin typeface="Open Sans Extra Bold"/>
              </a:rPr>
              <a:t>Syria Tel company can do product development more frequently to keep up with the frequent change in customer taste.</a:t>
            </a:r>
          </a:p>
          <a:p>
            <a:pPr marL="586821" lvl="1" indent="-293411" algn="l">
              <a:lnSpc>
                <a:spcPts val="3805"/>
              </a:lnSpc>
              <a:buFont typeface="Arial"/>
              <a:buChar char="•"/>
            </a:pPr>
            <a:r>
              <a:rPr lang="en-US" sz="2718">
                <a:solidFill>
                  <a:srgbClr val="000000"/>
                </a:solidFill>
                <a:latin typeface="Open Sans Extra Bold"/>
              </a:rPr>
              <a:t>Add more enticing features to their products according to daily trends in fashion, music,  entertainment, sports and holidays.</a:t>
            </a:r>
          </a:p>
          <a:p>
            <a:pPr marL="586821" lvl="1" indent="-293411" algn="l">
              <a:lnSpc>
                <a:spcPts val="3805"/>
              </a:lnSpc>
              <a:buFont typeface="Arial"/>
              <a:buChar char="•"/>
            </a:pPr>
            <a:r>
              <a:rPr lang="en-US" sz="2718">
                <a:solidFill>
                  <a:srgbClr val="000000"/>
                </a:solidFill>
                <a:latin typeface="Open Sans Extra Bold"/>
              </a:rPr>
              <a:t>Invest more on advertising to create more awareness amongst it's customers and even gain new ones.</a:t>
            </a:r>
          </a:p>
          <a:p>
            <a:pPr marL="586821" lvl="1" indent="-293411" algn="l">
              <a:lnSpc>
                <a:spcPts val="3805"/>
              </a:lnSpc>
              <a:buFont typeface="Arial"/>
              <a:buChar char="•"/>
            </a:pPr>
            <a:r>
              <a:rPr lang="en-US" sz="2718">
                <a:solidFill>
                  <a:srgbClr val="000000"/>
                </a:solidFill>
                <a:latin typeface="Open Sans Extra Bold"/>
              </a:rPr>
              <a:t>Take customer service seriously, analyze daily calls and ensure all reported issues are resolve in a timely manner. This is because the analysis showed, most customers who churn, had contacted the Customer service more than once.</a:t>
            </a:r>
          </a:p>
          <a:p>
            <a:pPr marL="586821" lvl="1" indent="-293411" algn="l">
              <a:lnSpc>
                <a:spcPts val="3805"/>
              </a:lnSpc>
              <a:buFont typeface="Arial"/>
              <a:buChar char="•"/>
            </a:pPr>
            <a:r>
              <a:rPr lang="en-US" sz="2718">
                <a:solidFill>
                  <a:srgbClr val="000000"/>
                </a:solidFill>
                <a:latin typeface="Open Sans Extra Bold"/>
              </a:rPr>
              <a:t>Reduce charges on minute rate to prevent the 19% of customers who churned due to charges incurred from churning.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8366" y="3028251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dirty="0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4267614" y="5619024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67614" y="6296201"/>
            <a:ext cx="331588" cy="331588"/>
          </a:xfrm>
          <a:custGeom>
            <a:avLst/>
            <a:gdLst/>
            <a:ahLst/>
            <a:cxnLst/>
            <a:rect l="l" t="t" r="r" b="b"/>
            <a:pathLst>
              <a:path w="331588" h="331588">
                <a:moveTo>
                  <a:pt x="0" y="0"/>
                </a:moveTo>
                <a:lnTo>
                  <a:pt x="331588" y="0"/>
                </a:lnTo>
                <a:lnTo>
                  <a:pt x="331588" y="331588"/>
                </a:lnTo>
                <a:lnTo>
                  <a:pt x="0" y="331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5448408" y="4824314"/>
            <a:ext cx="3747646" cy="49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50"/>
              </a:lnSpc>
              <a:spcBef>
                <a:spcPct val="0"/>
              </a:spcBef>
            </a:pPr>
            <a:r>
              <a:rPr lang="en-US" sz="2800" spc="-57" dirty="0">
                <a:solidFill>
                  <a:srgbClr val="145DA0"/>
                </a:solidFill>
                <a:latin typeface="Poppins Bold"/>
              </a:rPr>
              <a:t>CYNTHIA DALMAS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1599" y="6296201"/>
            <a:ext cx="3788059" cy="32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 dirty="0">
                <a:solidFill>
                  <a:srgbClr val="145DA0"/>
                </a:solidFill>
                <a:latin typeface="Poppins"/>
              </a:rPr>
              <a:t>NAIROBI,  KENYA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48408" y="5627291"/>
            <a:ext cx="3559508" cy="32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34"/>
              </a:lnSpc>
              <a:spcBef>
                <a:spcPct val="0"/>
              </a:spcBef>
            </a:pPr>
            <a:r>
              <a:rPr lang="en-US" sz="1810" spc="-36" dirty="0">
                <a:solidFill>
                  <a:srgbClr val="145DA0"/>
                </a:solidFill>
                <a:latin typeface="Poppins"/>
              </a:rPr>
              <a:t>Cakinyi97@gmail.com</a:t>
            </a:r>
          </a:p>
        </p:txBody>
      </p:sp>
      <p:sp>
        <p:nvSpPr>
          <p:cNvPr id="8" name="Freeform 8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C22F0C55-4075-465A-821D-A3BC721E02D6}"/>
              </a:ext>
            </a:extLst>
          </p:cNvPr>
          <p:cNvSpPr/>
          <p:nvPr/>
        </p:nvSpPr>
        <p:spPr>
          <a:xfrm>
            <a:off x="4267614" y="4868957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2912435" y="659944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690106" y="1028700"/>
            <a:ext cx="7087585" cy="8229600"/>
          </a:xfrm>
          <a:custGeom>
            <a:avLst/>
            <a:gdLst/>
            <a:ahLst/>
            <a:cxnLst/>
            <a:rect l="l" t="t" r="r" b="b"/>
            <a:pathLst>
              <a:path w="7087585" h="8229600">
                <a:moveTo>
                  <a:pt x="0" y="0"/>
                </a:moveTo>
                <a:lnTo>
                  <a:pt x="7087585" y="0"/>
                </a:lnTo>
                <a:lnTo>
                  <a:pt x="70875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26" r="-922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663160" y="1641132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</a:rPr>
              <a:t>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BUSINESS PROBLEM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63160" y="4022734"/>
            <a:ext cx="414302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DATA UNDERSTANDING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63160" y="4647971"/>
            <a:ext cx="4652520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DATA PREPARATION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63160" y="5273478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MODEL CONSTRUCTION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83149" y="52734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63160" y="5898715"/>
            <a:ext cx="4579735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EVALUATION OF METRICS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83149" y="589871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63160" y="6524221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DEPLOYMENT OF MODEL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83149" y="652422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8DE3A799-6982-4BA7-9828-59BB7C37226A}"/>
              </a:ext>
            </a:extLst>
          </p:cNvPr>
          <p:cNvSpPr/>
          <p:nvPr/>
        </p:nvSpPr>
        <p:spPr>
          <a:xfrm rot="5400000">
            <a:off x="2912434" y="722495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1C9E3E82-9A93-4B9F-8A56-8B2D8A8A1F93}"/>
              </a:ext>
            </a:extLst>
          </p:cNvPr>
          <p:cNvSpPr txBox="1"/>
          <p:nvPr/>
        </p:nvSpPr>
        <p:spPr>
          <a:xfrm>
            <a:off x="3663160" y="7142744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FINDINGS</a:t>
            </a:r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58D4DCF5-9CDC-46B7-981D-5E66C4441B1C}"/>
              </a:ext>
            </a:extLst>
          </p:cNvPr>
          <p:cNvSpPr/>
          <p:nvPr/>
        </p:nvSpPr>
        <p:spPr>
          <a:xfrm rot="5400000">
            <a:off x="2912433" y="783126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1D24D0FE-231D-44B1-9C02-555D665EE65A}"/>
              </a:ext>
            </a:extLst>
          </p:cNvPr>
          <p:cNvSpPr txBox="1"/>
          <p:nvPr/>
        </p:nvSpPr>
        <p:spPr>
          <a:xfrm>
            <a:off x="3642897" y="7825912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RECOMMENDATIONS</a:t>
            </a:r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806F6E62-B57F-45BA-ACE5-FF3BF6C4623D}"/>
              </a:ext>
            </a:extLst>
          </p:cNvPr>
          <p:cNvSpPr/>
          <p:nvPr/>
        </p:nvSpPr>
        <p:spPr>
          <a:xfrm rot="5400000">
            <a:off x="2953138" y="843758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3A376F29-F87A-4528-AE79-AE26CB88054E}"/>
              </a:ext>
            </a:extLst>
          </p:cNvPr>
          <p:cNvSpPr txBox="1"/>
          <p:nvPr/>
        </p:nvSpPr>
        <p:spPr>
          <a:xfrm>
            <a:off x="3683602" y="8417069"/>
            <a:ext cx="439777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CONCLUSIONS</a:t>
            </a:r>
          </a:p>
        </p:txBody>
      </p:sp>
      <p:sp>
        <p:nvSpPr>
          <p:cNvPr id="34" name="TextBox 27">
            <a:extLst>
              <a:ext uri="{FF2B5EF4-FFF2-40B4-BE49-F238E27FC236}">
                <a16:creationId xmlns:a16="http://schemas.microsoft.com/office/drawing/2014/main" id="{31C884F2-55DC-42BC-83A6-B08A2CA2DFD8}"/>
              </a:ext>
            </a:extLst>
          </p:cNvPr>
          <p:cNvSpPr txBox="1"/>
          <p:nvPr/>
        </p:nvSpPr>
        <p:spPr>
          <a:xfrm>
            <a:off x="8511617" y="7149727"/>
            <a:ext cx="66085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07</a:t>
            </a: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D60DAECE-2BA7-4B34-AE19-8685C64CE4FC}"/>
              </a:ext>
            </a:extLst>
          </p:cNvPr>
          <p:cNvSpPr txBox="1"/>
          <p:nvPr/>
        </p:nvSpPr>
        <p:spPr>
          <a:xfrm>
            <a:off x="8511617" y="7690220"/>
            <a:ext cx="660851" cy="4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08</a:t>
            </a:r>
          </a:p>
        </p:txBody>
      </p:sp>
      <p:sp>
        <p:nvSpPr>
          <p:cNvPr id="36" name="TextBox 27">
            <a:extLst>
              <a:ext uri="{FF2B5EF4-FFF2-40B4-BE49-F238E27FC236}">
                <a16:creationId xmlns:a16="http://schemas.microsoft.com/office/drawing/2014/main" id="{C18DCF71-4942-44AB-85F1-1A15F31CF471}"/>
              </a:ext>
            </a:extLst>
          </p:cNvPr>
          <p:cNvSpPr txBox="1"/>
          <p:nvPr/>
        </p:nvSpPr>
        <p:spPr>
          <a:xfrm>
            <a:off x="8511617" y="8230713"/>
            <a:ext cx="660851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 dirty="0">
                <a:solidFill>
                  <a:srgbClr val="051D40"/>
                </a:solidFill>
                <a:latin typeface="Poppins"/>
              </a:rPr>
              <a:t>09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3807" y="1028700"/>
            <a:ext cx="15815493" cy="8229600"/>
            <a:chOff x="0" y="0"/>
            <a:chExt cx="4165397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65397" cy="2167467"/>
            </a:xfrm>
            <a:custGeom>
              <a:avLst/>
              <a:gdLst/>
              <a:ahLst/>
              <a:cxnLst/>
              <a:rect l="l" t="t" r="r" b="b"/>
              <a:pathLst>
                <a:path w="4165397" h="2167467">
                  <a:moveTo>
                    <a:pt x="0" y="0"/>
                  </a:moveTo>
                  <a:lnTo>
                    <a:pt x="4165397" y="0"/>
                  </a:lnTo>
                  <a:lnTo>
                    <a:pt x="416539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165397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75730" y="1579711"/>
            <a:ext cx="5748323" cy="99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dirty="0">
                <a:solidFill>
                  <a:srgbClr val="FDFDFD"/>
                </a:solidFill>
                <a:latin typeface="Open Sans Extra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5280" y="3572581"/>
            <a:ext cx="15122791" cy="474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773" lvl="1" indent="-365387" algn="l">
              <a:lnSpc>
                <a:spcPts val="4738"/>
              </a:lnSpc>
              <a:spcBef>
                <a:spcPct val="0"/>
              </a:spcBef>
              <a:buFont typeface="Arial"/>
              <a:buChar char="•"/>
            </a:pPr>
            <a:r>
              <a:rPr lang="en-US" sz="3384" spc="-67">
                <a:solidFill>
                  <a:srgbClr val="FDFDFD"/>
                </a:solidFill>
                <a:latin typeface="Poppins"/>
              </a:rPr>
              <a:t>This project entails building a classifier model to predict whether a customer will stop doing business with Syria Tel, a telecommunications company. This is a binary classification problem.</a:t>
            </a:r>
          </a:p>
          <a:p>
            <a:pPr marL="730773" lvl="1" indent="-365387" algn="l">
              <a:lnSpc>
                <a:spcPts val="4738"/>
              </a:lnSpc>
              <a:spcBef>
                <a:spcPct val="0"/>
              </a:spcBef>
              <a:buFont typeface="Arial"/>
              <a:buChar char="•"/>
            </a:pPr>
            <a:r>
              <a:rPr lang="en-US" sz="3384" spc="-67">
                <a:solidFill>
                  <a:srgbClr val="FDFDFD"/>
                </a:solidFill>
                <a:latin typeface="Poppins"/>
              </a:rPr>
              <a:t>Most naturally, telecommunication businesses would be interested in reducing how much money is lost when a customers does not stick around for a long time.</a:t>
            </a:r>
          </a:p>
          <a:p>
            <a:pPr algn="l">
              <a:lnSpc>
                <a:spcPts val="4738"/>
              </a:lnSpc>
              <a:spcBef>
                <a:spcPct val="0"/>
              </a:spcBef>
            </a:pPr>
            <a:endParaRPr lang="en-US" sz="3384" spc="-67">
              <a:solidFill>
                <a:srgbClr val="FDFDFD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306800" y="-190500"/>
            <a:ext cx="1015566" cy="11236774"/>
            <a:chOff x="0" y="0"/>
            <a:chExt cx="95543" cy="10571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543" cy="1057135"/>
            </a:xfrm>
            <a:custGeom>
              <a:avLst/>
              <a:gdLst/>
              <a:ahLst/>
              <a:cxnLst/>
              <a:rect l="l" t="t" r="r" b="b"/>
              <a:pathLst>
                <a:path w="95543" h="1057135">
                  <a:moveTo>
                    <a:pt x="31865" y="19070"/>
                  </a:moveTo>
                  <a:cubicBezTo>
                    <a:pt x="36747" y="7556"/>
                    <a:pt x="42332" y="0"/>
                    <a:pt x="47797" y="0"/>
                  </a:cubicBezTo>
                  <a:cubicBezTo>
                    <a:pt x="53263" y="0"/>
                    <a:pt x="58522" y="6476"/>
                    <a:pt x="63368" y="17990"/>
                  </a:cubicBezTo>
                  <a:cubicBezTo>
                    <a:pt x="63472" y="18350"/>
                    <a:pt x="63575" y="18350"/>
                    <a:pt x="63678" y="18710"/>
                  </a:cubicBezTo>
                  <a:cubicBezTo>
                    <a:pt x="81879" y="64765"/>
                    <a:pt x="95285" y="186379"/>
                    <a:pt x="95543" y="333929"/>
                  </a:cubicBezTo>
                  <a:lnTo>
                    <a:pt x="95543" y="1057135"/>
                  </a:lnTo>
                  <a:lnTo>
                    <a:pt x="0" y="1057135"/>
                  </a:lnTo>
                  <a:lnTo>
                    <a:pt x="0" y="334466"/>
                  </a:lnTo>
                  <a:cubicBezTo>
                    <a:pt x="258" y="185660"/>
                    <a:pt x="13457" y="64045"/>
                    <a:pt x="31865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95543" cy="968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92950" y="1977437"/>
            <a:ext cx="15680469" cy="281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9"/>
              </a:lnSpc>
            </a:pPr>
            <a:r>
              <a:rPr lang="en-US" sz="3206" spc="-64" dirty="0">
                <a:solidFill>
                  <a:srgbClr val="051D40"/>
                </a:solidFill>
                <a:latin typeface="Poppins"/>
              </a:rPr>
              <a:t>The dataset contains call details of 3333 customers with 21 features and a dependent churn parameter with two values: Yes/No.</a:t>
            </a:r>
          </a:p>
          <a:p>
            <a:pPr algn="l">
              <a:lnSpc>
                <a:spcPts val="4489"/>
              </a:lnSpc>
            </a:pPr>
            <a:r>
              <a:rPr lang="en-US" sz="3206" spc="-64" dirty="0">
                <a:solidFill>
                  <a:srgbClr val="051D40"/>
                </a:solidFill>
                <a:latin typeface="Poppins"/>
              </a:rPr>
              <a:t>Some features include information about the number of incoming and outgoing messages and voicemail for each customer.</a:t>
            </a:r>
          </a:p>
          <a:p>
            <a:pPr marL="0" lvl="0" indent="0" algn="l">
              <a:lnSpc>
                <a:spcPts val="4489"/>
              </a:lnSpc>
              <a:spcBef>
                <a:spcPct val="0"/>
              </a:spcBef>
            </a:pPr>
            <a:endParaRPr lang="en-US" sz="3206" spc="-64" dirty="0">
              <a:solidFill>
                <a:srgbClr val="051D40"/>
              </a:solidFill>
              <a:latin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67200" y="57863"/>
            <a:ext cx="7117783" cy="76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</a:rPr>
              <a:t>DATA UNDERSTANDING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107" y="4529996"/>
            <a:ext cx="15680469" cy="59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9"/>
              </a:lnSpc>
              <a:spcBef>
                <a:spcPct val="0"/>
              </a:spcBef>
            </a:pPr>
            <a:r>
              <a:rPr lang="en-US" sz="3306" spc="-66" dirty="0">
                <a:solidFill>
                  <a:srgbClr val="051D40"/>
                </a:solidFill>
                <a:latin typeface="Poppins"/>
              </a:rPr>
              <a:t>Most independent variables have a normal distribution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4858532" y="1"/>
            <a:ext cx="7081925" cy="103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40"/>
              </a:lnSpc>
              <a:spcBef>
                <a:spcPct val="0"/>
              </a:spcBef>
            </a:pPr>
            <a:r>
              <a:rPr lang="en-US" sz="6100">
                <a:solidFill>
                  <a:srgbClr val="051D40"/>
                </a:solidFill>
                <a:latin typeface="Open Sans Extra Bold"/>
              </a:rPr>
              <a:t>METHODOLOGY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411123"/>
            <a:ext cx="11993357" cy="39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5"/>
              </a:lnSpc>
              <a:spcBef>
                <a:spcPct val="0"/>
              </a:spcBef>
            </a:pPr>
            <a:r>
              <a:rPr lang="en-US" sz="2289" spc="-45">
                <a:solidFill>
                  <a:srgbClr val="051D40"/>
                </a:solidFill>
                <a:latin typeface="Poppins"/>
              </a:rPr>
              <a:t>The following methods were followed in order to meet the objectives  of the project.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7589" y="3826009"/>
            <a:ext cx="4310943" cy="1513884"/>
            <a:chOff x="0" y="-66675"/>
            <a:chExt cx="1575748" cy="553359"/>
          </a:xfrm>
          <a:solidFill>
            <a:schemeClr val="accent5">
              <a:lumMod val="50000"/>
            </a:schemeClr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75748" cy="486684"/>
            </a:xfrm>
            <a:custGeom>
              <a:avLst/>
              <a:gdLst/>
              <a:ahLst/>
              <a:cxnLst/>
              <a:rect l="l" t="t" r="r" b="b"/>
              <a:pathLst>
                <a:path w="1575748" h="486684">
                  <a:moveTo>
                    <a:pt x="82610" y="0"/>
                  </a:moveTo>
                  <a:lnTo>
                    <a:pt x="1493138" y="0"/>
                  </a:lnTo>
                  <a:cubicBezTo>
                    <a:pt x="1515047" y="0"/>
                    <a:pt x="1536060" y="8704"/>
                    <a:pt x="1551552" y="24196"/>
                  </a:cubicBezTo>
                  <a:cubicBezTo>
                    <a:pt x="1567044" y="39688"/>
                    <a:pt x="1575748" y="60701"/>
                    <a:pt x="1575748" y="82610"/>
                  </a:cubicBezTo>
                  <a:lnTo>
                    <a:pt x="1575748" y="404074"/>
                  </a:lnTo>
                  <a:cubicBezTo>
                    <a:pt x="1575748" y="425983"/>
                    <a:pt x="1567044" y="446996"/>
                    <a:pt x="1551552" y="462488"/>
                  </a:cubicBezTo>
                  <a:cubicBezTo>
                    <a:pt x="1536060" y="477980"/>
                    <a:pt x="1515047" y="486684"/>
                    <a:pt x="1493138" y="486684"/>
                  </a:cubicBezTo>
                  <a:lnTo>
                    <a:pt x="82610" y="486684"/>
                  </a:lnTo>
                  <a:cubicBezTo>
                    <a:pt x="60701" y="486684"/>
                    <a:pt x="39688" y="477980"/>
                    <a:pt x="24196" y="462488"/>
                  </a:cubicBezTo>
                  <a:cubicBezTo>
                    <a:pt x="8704" y="446996"/>
                    <a:pt x="0" y="425983"/>
                    <a:pt x="0" y="404074"/>
                  </a:cubicBezTo>
                  <a:lnTo>
                    <a:pt x="0" y="82610"/>
                  </a:lnTo>
                  <a:cubicBezTo>
                    <a:pt x="0" y="60701"/>
                    <a:pt x="8704" y="39688"/>
                    <a:pt x="24196" y="24196"/>
                  </a:cubicBezTo>
                  <a:cubicBezTo>
                    <a:pt x="39688" y="8704"/>
                    <a:pt x="60701" y="0"/>
                    <a:pt x="826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575748" cy="48668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486" dirty="0">
                  <a:solidFill>
                    <a:srgbClr val="FFFFFF"/>
                  </a:solidFill>
                  <a:latin typeface="Poppins Bold"/>
                </a:rPr>
                <a:t>EXPLORATORY DATA ANALYSIS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47589" y="5530393"/>
            <a:ext cx="4310943" cy="1302799"/>
            <a:chOff x="0" y="0"/>
            <a:chExt cx="1575748" cy="476203"/>
          </a:xfrm>
          <a:solidFill>
            <a:schemeClr val="accent1">
              <a:lumMod val="75000"/>
            </a:schemeClr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75748" cy="476203"/>
            </a:xfrm>
            <a:custGeom>
              <a:avLst/>
              <a:gdLst/>
              <a:ahLst/>
              <a:cxnLst/>
              <a:rect l="l" t="t" r="r" b="b"/>
              <a:pathLst>
                <a:path w="1575748" h="476203">
                  <a:moveTo>
                    <a:pt x="82610" y="0"/>
                  </a:moveTo>
                  <a:lnTo>
                    <a:pt x="1493138" y="0"/>
                  </a:lnTo>
                  <a:cubicBezTo>
                    <a:pt x="1515047" y="0"/>
                    <a:pt x="1536060" y="8704"/>
                    <a:pt x="1551552" y="24196"/>
                  </a:cubicBezTo>
                  <a:cubicBezTo>
                    <a:pt x="1567044" y="39688"/>
                    <a:pt x="1575748" y="60701"/>
                    <a:pt x="1575748" y="82610"/>
                  </a:cubicBezTo>
                  <a:lnTo>
                    <a:pt x="1575748" y="393593"/>
                  </a:lnTo>
                  <a:cubicBezTo>
                    <a:pt x="1575748" y="415502"/>
                    <a:pt x="1567044" y="436514"/>
                    <a:pt x="1551552" y="452007"/>
                  </a:cubicBezTo>
                  <a:cubicBezTo>
                    <a:pt x="1536060" y="467499"/>
                    <a:pt x="1515047" y="476203"/>
                    <a:pt x="1493138" y="476203"/>
                  </a:cubicBezTo>
                  <a:lnTo>
                    <a:pt x="82610" y="476203"/>
                  </a:lnTo>
                  <a:cubicBezTo>
                    <a:pt x="60701" y="476203"/>
                    <a:pt x="39688" y="467499"/>
                    <a:pt x="24196" y="452007"/>
                  </a:cubicBezTo>
                  <a:cubicBezTo>
                    <a:pt x="8704" y="436514"/>
                    <a:pt x="0" y="415502"/>
                    <a:pt x="0" y="393593"/>
                  </a:cubicBezTo>
                  <a:lnTo>
                    <a:pt x="0" y="82610"/>
                  </a:lnTo>
                  <a:cubicBezTo>
                    <a:pt x="0" y="60701"/>
                    <a:pt x="8704" y="39688"/>
                    <a:pt x="24196" y="24196"/>
                  </a:cubicBezTo>
                  <a:cubicBezTo>
                    <a:pt x="39688" y="8704"/>
                    <a:pt x="60701" y="0"/>
                    <a:pt x="82610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575748" cy="542878"/>
            </a:xfrm>
            <a:prstGeom prst="rect">
              <a:avLst/>
            </a:prstGeom>
            <a:grpFill/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486" dirty="0">
                  <a:solidFill>
                    <a:srgbClr val="FFFFFF"/>
                  </a:solidFill>
                  <a:latin typeface="Poppins Bold"/>
                </a:rPr>
                <a:t>MODELING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7589" y="6891785"/>
            <a:ext cx="4352161" cy="1488726"/>
            <a:chOff x="0" y="-48215"/>
            <a:chExt cx="1590814" cy="544163"/>
          </a:xfrm>
          <a:solidFill>
            <a:schemeClr val="accent1">
              <a:lumMod val="75000"/>
            </a:schemeClr>
          </a:soli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75748" cy="477488"/>
            </a:xfrm>
            <a:custGeom>
              <a:avLst/>
              <a:gdLst/>
              <a:ahLst/>
              <a:cxnLst/>
              <a:rect l="l" t="t" r="r" b="b"/>
              <a:pathLst>
                <a:path w="1575748" h="477488">
                  <a:moveTo>
                    <a:pt x="82610" y="0"/>
                  </a:moveTo>
                  <a:lnTo>
                    <a:pt x="1493138" y="0"/>
                  </a:lnTo>
                  <a:cubicBezTo>
                    <a:pt x="1515047" y="0"/>
                    <a:pt x="1536060" y="8704"/>
                    <a:pt x="1551552" y="24196"/>
                  </a:cubicBezTo>
                  <a:cubicBezTo>
                    <a:pt x="1567044" y="39688"/>
                    <a:pt x="1575748" y="60701"/>
                    <a:pt x="1575748" y="82610"/>
                  </a:cubicBezTo>
                  <a:lnTo>
                    <a:pt x="1575748" y="394878"/>
                  </a:lnTo>
                  <a:cubicBezTo>
                    <a:pt x="1575748" y="416788"/>
                    <a:pt x="1567044" y="437800"/>
                    <a:pt x="1551552" y="453292"/>
                  </a:cubicBezTo>
                  <a:cubicBezTo>
                    <a:pt x="1536060" y="468785"/>
                    <a:pt x="1515047" y="477488"/>
                    <a:pt x="1493138" y="477488"/>
                  </a:cubicBezTo>
                  <a:lnTo>
                    <a:pt x="82610" y="477488"/>
                  </a:lnTo>
                  <a:cubicBezTo>
                    <a:pt x="60701" y="477488"/>
                    <a:pt x="39688" y="468785"/>
                    <a:pt x="24196" y="453292"/>
                  </a:cubicBezTo>
                  <a:cubicBezTo>
                    <a:pt x="8704" y="437800"/>
                    <a:pt x="0" y="416788"/>
                    <a:pt x="0" y="394878"/>
                  </a:cubicBezTo>
                  <a:lnTo>
                    <a:pt x="0" y="82610"/>
                  </a:lnTo>
                  <a:cubicBezTo>
                    <a:pt x="0" y="60701"/>
                    <a:pt x="8704" y="39688"/>
                    <a:pt x="24196" y="24196"/>
                  </a:cubicBezTo>
                  <a:cubicBezTo>
                    <a:pt x="39688" y="8704"/>
                    <a:pt x="60701" y="0"/>
                    <a:pt x="82610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5066" y="-48215"/>
              <a:ext cx="1575748" cy="544163"/>
            </a:xfrm>
            <a:prstGeom prst="rect">
              <a:avLst/>
            </a:prstGeom>
            <a:grpFill/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486" dirty="0">
                  <a:solidFill>
                    <a:srgbClr val="FFFFFF"/>
                  </a:solidFill>
                  <a:latin typeface="Poppins Bold"/>
                </a:rPr>
                <a:t>EVALUATION OF METRICS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47589" y="8613421"/>
            <a:ext cx="4310943" cy="1289757"/>
            <a:chOff x="0" y="0"/>
            <a:chExt cx="1575748" cy="471436"/>
          </a:xfrm>
          <a:solidFill>
            <a:schemeClr val="accent5">
              <a:lumMod val="50000"/>
            </a:schemeClr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75748" cy="471436"/>
            </a:xfrm>
            <a:custGeom>
              <a:avLst/>
              <a:gdLst/>
              <a:ahLst/>
              <a:cxnLst/>
              <a:rect l="l" t="t" r="r" b="b"/>
              <a:pathLst>
                <a:path w="1575748" h="471436">
                  <a:moveTo>
                    <a:pt x="82610" y="0"/>
                  </a:moveTo>
                  <a:lnTo>
                    <a:pt x="1493138" y="0"/>
                  </a:lnTo>
                  <a:cubicBezTo>
                    <a:pt x="1515047" y="0"/>
                    <a:pt x="1536060" y="8704"/>
                    <a:pt x="1551552" y="24196"/>
                  </a:cubicBezTo>
                  <a:cubicBezTo>
                    <a:pt x="1567044" y="39688"/>
                    <a:pt x="1575748" y="60701"/>
                    <a:pt x="1575748" y="82610"/>
                  </a:cubicBezTo>
                  <a:lnTo>
                    <a:pt x="1575748" y="388825"/>
                  </a:lnTo>
                  <a:cubicBezTo>
                    <a:pt x="1575748" y="410735"/>
                    <a:pt x="1567044" y="431747"/>
                    <a:pt x="1551552" y="447240"/>
                  </a:cubicBezTo>
                  <a:cubicBezTo>
                    <a:pt x="1536060" y="462732"/>
                    <a:pt x="1515047" y="471436"/>
                    <a:pt x="1493138" y="471436"/>
                  </a:cubicBezTo>
                  <a:lnTo>
                    <a:pt x="82610" y="471436"/>
                  </a:lnTo>
                  <a:cubicBezTo>
                    <a:pt x="60701" y="471436"/>
                    <a:pt x="39688" y="462732"/>
                    <a:pt x="24196" y="447240"/>
                  </a:cubicBezTo>
                  <a:cubicBezTo>
                    <a:pt x="8704" y="431747"/>
                    <a:pt x="0" y="410735"/>
                    <a:pt x="0" y="388825"/>
                  </a:cubicBezTo>
                  <a:lnTo>
                    <a:pt x="0" y="82610"/>
                  </a:lnTo>
                  <a:cubicBezTo>
                    <a:pt x="0" y="60701"/>
                    <a:pt x="8704" y="39688"/>
                    <a:pt x="24196" y="24196"/>
                  </a:cubicBezTo>
                  <a:cubicBezTo>
                    <a:pt x="39688" y="8704"/>
                    <a:pt x="60701" y="0"/>
                    <a:pt x="82610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575748" cy="53811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486" dirty="0">
                  <a:solidFill>
                    <a:srgbClr val="FFFFFF"/>
                  </a:solidFill>
                  <a:latin typeface="Poppins Bold"/>
                </a:rPr>
                <a:t>MODEL DEPLOYMENT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265943" y="4233926"/>
            <a:ext cx="11993357" cy="100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5"/>
              </a:lnSpc>
              <a:spcBef>
                <a:spcPct val="0"/>
              </a:spcBef>
            </a:pPr>
            <a:r>
              <a:rPr lang="en-US" sz="2789" spc="-55" dirty="0">
                <a:solidFill>
                  <a:srgbClr val="051D40"/>
                </a:solidFill>
                <a:latin typeface="Poppins"/>
              </a:rPr>
              <a:t>Performing a descriptive statistics, Checking the distribution of the columns of the data set, using chart and diagrams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65943" y="5775616"/>
            <a:ext cx="11993357" cy="84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5"/>
              </a:lnSpc>
              <a:spcBef>
                <a:spcPct val="0"/>
              </a:spcBef>
            </a:pPr>
            <a:r>
              <a:rPr lang="en-US" sz="2389" spc="-47" dirty="0">
                <a:solidFill>
                  <a:srgbClr val="051D40"/>
                </a:solidFill>
                <a:latin typeface="Poppins"/>
              </a:rPr>
              <a:t>Six Supervised  Machine learning models were  fit on the cleaned dataset and </a:t>
            </a:r>
            <a:r>
              <a:rPr lang="en-US" sz="2389" spc="-47" dirty="0" err="1">
                <a:solidFill>
                  <a:srgbClr val="051D40"/>
                </a:solidFill>
                <a:latin typeface="Poppins"/>
              </a:rPr>
              <a:t>classisfication</a:t>
            </a:r>
            <a:r>
              <a:rPr lang="en-US" sz="2389" spc="-47" dirty="0">
                <a:solidFill>
                  <a:srgbClr val="051D40"/>
                </a:solidFill>
                <a:latin typeface="Poppins"/>
              </a:rPr>
              <a:t> </a:t>
            </a:r>
            <a:r>
              <a:rPr lang="en-US" sz="2389" spc="-47" dirty="0" err="1">
                <a:solidFill>
                  <a:srgbClr val="051D40"/>
                </a:solidFill>
                <a:latin typeface="Poppins"/>
              </a:rPr>
              <a:t>metrrics</a:t>
            </a:r>
            <a:r>
              <a:rPr lang="en-US" sz="2389" spc="-47" dirty="0">
                <a:solidFill>
                  <a:srgbClr val="051D40"/>
                </a:solidFill>
                <a:latin typeface="Poppins"/>
              </a:rPr>
              <a:t> recorded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65943" y="7396682"/>
            <a:ext cx="11993357" cy="48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5"/>
              </a:lnSpc>
              <a:spcBef>
                <a:spcPct val="0"/>
              </a:spcBef>
            </a:pPr>
            <a:r>
              <a:rPr lang="en-US" sz="2689" spc="-53">
                <a:solidFill>
                  <a:srgbClr val="051D40"/>
                </a:solidFill>
                <a:latin typeface="Poppins"/>
              </a:rPr>
              <a:t>All model performances was evaluated against each other.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65943" y="9023681"/>
            <a:ext cx="11993357" cy="50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45"/>
              </a:lnSpc>
              <a:spcBef>
                <a:spcPct val="0"/>
              </a:spcBef>
            </a:pPr>
            <a:r>
              <a:rPr lang="en-US" sz="2889" spc="-57">
                <a:solidFill>
                  <a:srgbClr val="051D40"/>
                </a:solidFill>
                <a:latin typeface="Poppins"/>
              </a:rPr>
              <a:t>Checking the distribution of data set, using chrt and diagrams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547589" y="2457871"/>
            <a:ext cx="4310943" cy="1331474"/>
            <a:chOff x="0" y="0"/>
            <a:chExt cx="1575748" cy="486684"/>
          </a:xfrm>
          <a:solidFill>
            <a:schemeClr val="accent1">
              <a:lumMod val="75000"/>
            </a:schemeClr>
          </a:solid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75748" cy="486684"/>
            </a:xfrm>
            <a:custGeom>
              <a:avLst/>
              <a:gdLst/>
              <a:ahLst/>
              <a:cxnLst/>
              <a:rect l="l" t="t" r="r" b="b"/>
              <a:pathLst>
                <a:path w="1575748" h="486684">
                  <a:moveTo>
                    <a:pt x="82610" y="0"/>
                  </a:moveTo>
                  <a:lnTo>
                    <a:pt x="1493138" y="0"/>
                  </a:lnTo>
                  <a:cubicBezTo>
                    <a:pt x="1515047" y="0"/>
                    <a:pt x="1536060" y="8704"/>
                    <a:pt x="1551552" y="24196"/>
                  </a:cubicBezTo>
                  <a:cubicBezTo>
                    <a:pt x="1567044" y="39688"/>
                    <a:pt x="1575748" y="60701"/>
                    <a:pt x="1575748" y="82610"/>
                  </a:cubicBezTo>
                  <a:lnTo>
                    <a:pt x="1575748" y="404074"/>
                  </a:lnTo>
                  <a:cubicBezTo>
                    <a:pt x="1575748" y="425983"/>
                    <a:pt x="1567044" y="446996"/>
                    <a:pt x="1551552" y="462488"/>
                  </a:cubicBezTo>
                  <a:cubicBezTo>
                    <a:pt x="1536060" y="477980"/>
                    <a:pt x="1515047" y="486684"/>
                    <a:pt x="1493138" y="486684"/>
                  </a:cubicBezTo>
                  <a:lnTo>
                    <a:pt x="82610" y="486684"/>
                  </a:lnTo>
                  <a:cubicBezTo>
                    <a:pt x="60701" y="486684"/>
                    <a:pt x="39688" y="477980"/>
                    <a:pt x="24196" y="462488"/>
                  </a:cubicBezTo>
                  <a:cubicBezTo>
                    <a:pt x="8704" y="446996"/>
                    <a:pt x="0" y="425983"/>
                    <a:pt x="0" y="404074"/>
                  </a:cubicBezTo>
                  <a:lnTo>
                    <a:pt x="0" y="82610"/>
                  </a:lnTo>
                  <a:cubicBezTo>
                    <a:pt x="0" y="60701"/>
                    <a:pt x="8704" y="39688"/>
                    <a:pt x="24196" y="24196"/>
                  </a:cubicBezTo>
                  <a:cubicBezTo>
                    <a:pt x="39688" y="8704"/>
                    <a:pt x="60701" y="0"/>
                    <a:pt x="82610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1575748" cy="553359"/>
            </a:xfrm>
            <a:prstGeom prst="rect">
              <a:avLst/>
            </a:prstGeom>
            <a:grpFill/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486">
                  <a:solidFill>
                    <a:srgbClr val="FFFFFF"/>
                  </a:solidFill>
                  <a:latin typeface="Poppins Bold"/>
                </a:rPr>
                <a:t>DATA CLEANING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265943" y="2753492"/>
            <a:ext cx="11993357" cy="91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25"/>
              </a:lnSpc>
              <a:spcBef>
                <a:spcPct val="0"/>
              </a:spcBef>
            </a:pPr>
            <a:r>
              <a:rPr lang="en-US" sz="2589" spc="-51">
                <a:solidFill>
                  <a:srgbClr val="051D40"/>
                </a:solidFill>
                <a:latin typeface="Poppins"/>
              </a:rPr>
              <a:t>Irrelevant columns were dropped from the dataset, Checking for missing values, checking and dropping duplicates &amp; label encoding was done.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204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13997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2204" y="1475365"/>
            <a:ext cx="9345232" cy="7364714"/>
          </a:xfrm>
          <a:custGeom>
            <a:avLst/>
            <a:gdLst/>
            <a:ahLst/>
            <a:cxnLst/>
            <a:rect l="l" t="t" r="r" b="b"/>
            <a:pathLst>
              <a:path w="9345232" h="7364714">
                <a:moveTo>
                  <a:pt x="0" y="0"/>
                </a:moveTo>
                <a:lnTo>
                  <a:pt x="9345232" y="0"/>
                </a:lnTo>
                <a:lnTo>
                  <a:pt x="9345232" y="7364714"/>
                </a:lnTo>
                <a:lnTo>
                  <a:pt x="0" y="7364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131" b="-1313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24566" y="1546466"/>
            <a:ext cx="7285367" cy="7293613"/>
          </a:xfrm>
          <a:custGeom>
            <a:avLst/>
            <a:gdLst/>
            <a:ahLst/>
            <a:cxnLst/>
            <a:rect l="l" t="t" r="r" b="b"/>
            <a:pathLst>
              <a:path w="7285367" h="7293613">
                <a:moveTo>
                  <a:pt x="0" y="0"/>
                </a:moveTo>
                <a:lnTo>
                  <a:pt x="7285367" y="0"/>
                </a:lnTo>
                <a:lnTo>
                  <a:pt x="7285367" y="7293613"/>
                </a:lnTo>
                <a:lnTo>
                  <a:pt x="0" y="7293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4" r="-29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69160" y="240693"/>
            <a:ext cx="13004559" cy="96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51"/>
              </a:lnSpc>
              <a:spcBef>
                <a:spcPct val="0"/>
              </a:spcBef>
            </a:pPr>
            <a:r>
              <a:rPr lang="en-US" sz="5608">
                <a:solidFill>
                  <a:srgbClr val="FDFDFD"/>
                </a:solidFill>
                <a:latin typeface="Open Sans Extra Bold"/>
              </a:rPr>
              <a:t>EXPLORATORY DATA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9210675"/>
            <a:ext cx="9577436" cy="96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0"/>
              </a:lnSpc>
              <a:spcBef>
                <a:spcPct val="0"/>
              </a:spcBef>
            </a:pPr>
            <a:r>
              <a:rPr lang="en-US" sz="2814">
                <a:solidFill>
                  <a:srgbClr val="FDFDFD"/>
                </a:solidFill>
                <a:latin typeface="Open Sans Extra Bold"/>
              </a:rPr>
              <a:t>Fig. 1: Histograms,indicates data imbalance in some features and a normal distribution in some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24566" y="9144879"/>
            <a:ext cx="7526480" cy="82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  <a:spcBef>
                <a:spcPct val="0"/>
              </a:spcBef>
            </a:pPr>
            <a:r>
              <a:rPr lang="en-US" sz="2396">
                <a:solidFill>
                  <a:srgbClr val="FDFDFD"/>
                </a:solidFill>
                <a:latin typeface="Open Sans Extra Bold"/>
              </a:rPr>
              <a:t>Fig. 2: Pairplot for checking for relationships between the variables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5199" y="4181637"/>
            <a:ext cx="1077227" cy="1247315"/>
          </a:xfrm>
          <a:custGeom>
            <a:avLst/>
            <a:gdLst/>
            <a:ahLst/>
            <a:cxnLst/>
            <a:rect l="l" t="t" r="r" b="b"/>
            <a:pathLst>
              <a:path w="1077227" h="1247315">
                <a:moveTo>
                  <a:pt x="0" y="0"/>
                </a:moveTo>
                <a:lnTo>
                  <a:pt x="1077227" y="0"/>
                </a:lnTo>
                <a:lnTo>
                  <a:pt x="1077227" y="1247315"/>
                </a:lnTo>
                <a:lnTo>
                  <a:pt x="0" y="1247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2334954" y="4376697"/>
            <a:ext cx="1361742" cy="1052255"/>
          </a:xfrm>
          <a:custGeom>
            <a:avLst/>
            <a:gdLst/>
            <a:ahLst/>
            <a:cxnLst/>
            <a:rect l="l" t="t" r="r" b="b"/>
            <a:pathLst>
              <a:path w="1361742" h="1052255">
                <a:moveTo>
                  <a:pt x="0" y="0"/>
                </a:moveTo>
                <a:lnTo>
                  <a:pt x="1361742" y="0"/>
                </a:lnTo>
                <a:lnTo>
                  <a:pt x="1361742" y="1052255"/>
                </a:lnTo>
                <a:lnTo>
                  <a:pt x="0" y="1052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706179" y="4181637"/>
            <a:ext cx="0" cy="441034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566110" y="2883587"/>
            <a:ext cx="12449716" cy="6681314"/>
          </a:xfrm>
          <a:custGeom>
            <a:avLst/>
            <a:gdLst/>
            <a:ahLst/>
            <a:cxnLst/>
            <a:rect l="l" t="t" r="r" b="b"/>
            <a:pathLst>
              <a:path w="12449716" h="6681314">
                <a:moveTo>
                  <a:pt x="0" y="0"/>
                </a:moveTo>
                <a:lnTo>
                  <a:pt x="12449715" y="0"/>
                </a:lnTo>
                <a:lnTo>
                  <a:pt x="12449715" y="6681314"/>
                </a:lnTo>
                <a:lnTo>
                  <a:pt x="0" y="6681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170175"/>
            <a:ext cx="18288000" cy="24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</a:rPr>
              <a:t>EXPLORING CHURNING FACTOR WRT TOTAL CALLS,TOTAL MINUTES,TOTAL CHARGE,ACCOUNT LENGTH,No of VOICE MAIL MESSAGES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34100" y="3339027"/>
            <a:ext cx="4586141" cy="268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 spc="-60">
                <a:solidFill>
                  <a:srgbClr val="FFFFFF"/>
                </a:solidFill>
                <a:latin typeface="Poppins Bold"/>
              </a:rPr>
              <a:t>The violin plots, Churning factor  is quite visibile among customers  who incured high charges.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6052603" y="3366053"/>
            <a:ext cx="5366444" cy="4115279"/>
          </a:xfrm>
          <a:custGeom>
            <a:avLst/>
            <a:gdLst/>
            <a:ahLst/>
            <a:cxnLst/>
            <a:rect l="l" t="t" r="r" b="b"/>
            <a:pathLst>
              <a:path w="5366444" h="4115279">
                <a:moveTo>
                  <a:pt x="0" y="0"/>
                </a:moveTo>
                <a:lnTo>
                  <a:pt x="5366445" y="0"/>
                </a:lnTo>
                <a:lnTo>
                  <a:pt x="5366445" y="4115279"/>
                </a:lnTo>
                <a:lnTo>
                  <a:pt x="0" y="4115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5964" y="3288021"/>
            <a:ext cx="4838464" cy="4140755"/>
          </a:xfrm>
          <a:custGeom>
            <a:avLst/>
            <a:gdLst/>
            <a:ahLst/>
            <a:cxnLst/>
            <a:rect l="l" t="t" r="r" b="b"/>
            <a:pathLst>
              <a:path w="4838464" h="4140755">
                <a:moveTo>
                  <a:pt x="0" y="0"/>
                </a:moveTo>
                <a:lnTo>
                  <a:pt x="4838464" y="0"/>
                </a:lnTo>
                <a:lnTo>
                  <a:pt x="4838464" y="4140755"/>
                </a:lnTo>
                <a:lnTo>
                  <a:pt x="0" y="4140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58111" y="3288021"/>
            <a:ext cx="4860804" cy="4271343"/>
          </a:xfrm>
          <a:custGeom>
            <a:avLst/>
            <a:gdLst/>
            <a:ahLst/>
            <a:cxnLst/>
            <a:rect l="l" t="t" r="r" b="b"/>
            <a:pathLst>
              <a:path w="4860804" h="4271343">
                <a:moveTo>
                  <a:pt x="0" y="0"/>
                </a:moveTo>
                <a:lnTo>
                  <a:pt x="4860805" y="0"/>
                </a:lnTo>
                <a:lnTo>
                  <a:pt x="4860805" y="4271343"/>
                </a:lnTo>
                <a:lnTo>
                  <a:pt x="0" y="4271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66" b="-126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5964" y="7630606"/>
            <a:ext cx="16683336" cy="137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8"/>
              </a:lnSpc>
            </a:pPr>
            <a:r>
              <a:rPr lang="en-US" sz="2400" spc="-81" dirty="0">
                <a:solidFill>
                  <a:srgbClr val="000000"/>
                </a:solidFill>
                <a:latin typeface="Poppins Bold"/>
              </a:rPr>
              <a:t>A bi-variate analysis of these variables indicates that 27.7% had voice mail plan,14.5% churned from the company, 9.7% had international plan as shown by the pie plots.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70175"/>
            <a:ext cx="18288000" cy="162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000000"/>
                </a:solidFill>
                <a:latin typeface="Open Sans Extra Bold"/>
              </a:rPr>
              <a:t>EXPLORING INTERNATIONAL PLAN, VOICE MAIL PLAN &amp; CHURNING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0" y="170175"/>
            <a:ext cx="18288000" cy="78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3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Open Sans Extra Bold"/>
              </a:rPr>
              <a:t>HANDLING THE CLASS IMBALANCE IN THE DATASET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94E69E-01A4-4BC4-AFD4-FC37D8D0C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82296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B713C9A-82AB-476B-AA84-25640F18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2095500"/>
            <a:ext cx="82296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F1B7486F-92C9-46D9-8532-D22F048AA649}"/>
              </a:ext>
            </a:extLst>
          </p:cNvPr>
          <p:cNvSpPr txBox="1"/>
          <p:nvPr/>
        </p:nvSpPr>
        <p:spPr>
          <a:xfrm>
            <a:off x="575964" y="7630606"/>
            <a:ext cx="16683336" cy="140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8"/>
              </a:lnSpc>
            </a:pPr>
            <a:r>
              <a:rPr lang="en-US" sz="3200" spc="-81" dirty="0">
                <a:solidFill>
                  <a:srgbClr val="000000"/>
                </a:solidFill>
                <a:latin typeface="Poppins Bold"/>
              </a:rPr>
              <a:t>Class imbalance can skew model results, we therefore resample to balance the dataset.</a:t>
            </a:r>
          </a:p>
        </p:txBody>
      </p:sp>
    </p:spTree>
    <p:extLst>
      <p:ext uri="{BB962C8B-B14F-4D97-AF65-F5344CB8AC3E}">
        <p14:creationId xmlns:p14="http://schemas.microsoft.com/office/powerpoint/2010/main" val="201360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986</Words>
  <Application>Microsoft Office PowerPoint</Application>
  <PresentationFormat>Custom</PresentationFormat>
  <Paragraphs>107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Arial</vt:lpstr>
      <vt:lpstr>Open Sans Extra Bold</vt:lpstr>
      <vt:lpstr>Poppins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PREDICTING-CUSTOMER CHURN</dc:title>
  <cp:lastModifiedBy>user</cp:lastModifiedBy>
  <cp:revision>10</cp:revision>
  <dcterms:created xsi:type="dcterms:W3CDTF">2006-08-16T00:00:00Z</dcterms:created>
  <dcterms:modified xsi:type="dcterms:W3CDTF">2024-07-01T19:12:23Z</dcterms:modified>
  <dc:identifier>DAGFygVMsAM</dc:identifier>
</cp:coreProperties>
</file>